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1" r:id="rId8"/>
    <p:sldId id="271" r:id="rId9"/>
    <p:sldId id="263" r:id="rId10"/>
    <p:sldId id="262" r:id="rId11"/>
    <p:sldId id="270" r:id="rId12"/>
    <p:sldId id="264" r:id="rId13"/>
    <p:sldId id="267" r:id="rId14"/>
    <p:sldId id="265" r:id="rId15"/>
    <p:sldId id="273" r:id="rId16"/>
    <p:sldId id="268" r:id="rId17"/>
    <p:sldId id="275" r:id="rId18"/>
    <p:sldId id="274" r:id="rId19"/>
    <p:sldId id="269" r:id="rId20"/>
    <p:sldId id="260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n Eberson | Transvorm" initials="HE|T" lastIdx="1" clrIdx="0">
    <p:extLst>
      <p:ext uri="{19B8F6BF-5375-455C-9EA6-DF929625EA0E}">
        <p15:presenceInfo xmlns:p15="http://schemas.microsoft.com/office/powerpoint/2012/main" userId="S-1-5-21-1389355437-1156905530-3738664065-2911" providerId="AD"/>
      </p:ext>
    </p:extLst>
  </p:cmAuthor>
  <p:cmAuthor id="2" name="Nienke Raaijmakers" initials="NR" lastIdx="3" clrIdx="1">
    <p:extLst>
      <p:ext uri="{19B8F6BF-5375-455C-9EA6-DF929625EA0E}">
        <p15:presenceInfo xmlns:p15="http://schemas.microsoft.com/office/powerpoint/2012/main" userId="S-1-5-21-1389355437-1156905530-3738664065-50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5007A"/>
    <a:srgbClr val="F7EBD4"/>
    <a:srgbClr val="FBF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9772A4-8737-4D06-A544-23D47EFF2307}" v="1" dt="2025-11-12T13:27:40.1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Stijl, licht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 autoAdjust="0"/>
  </p:normalViewPr>
  <p:slideViewPr>
    <p:cSldViewPr snapToGrid="0">
      <p:cViewPr varScale="1">
        <p:scale>
          <a:sx n="63" d="100"/>
          <a:sy n="63" d="100"/>
        </p:scale>
        <p:origin x="80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in Eberson" userId="4b591da1-72d9-4b4a-bcd4-94794c701d74" providerId="ADAL" clId="{337ACD5B-C16D-4E89-A7AF-6B971769577A}"/>
    <pc:docChg chg="delSld modSld">
      <pc:chgData name="Hein Eberson" userId="4b591da1-72d9-4b4a-bcd4-94794c701d74" providerId="ADAL" clId="{337ACD5B-C16D-4E89-A7AF-6B971769577A}" dt="2025-11-12T13:28:54.487" v="8" actId="20577"/>
      <pc:docMkLst>
        <pc:docMk/>
      </pc:docMkLst>
      <pc:sldChg chg="delSp modSp mod">
        <pc:chgData name="Hein Eberson" userId="4b591da1-72d9-4b4a-bcd4-94794c701d74" providerId="ADAL" clId="{337ACD5B-C16D-4E89-A7AF-6B971769577A}" dt="2025-11-12T13:27:45.406" v="2" actId="5793"/>
        <pc:sldMkLst>
          <pc:docMk/>
          <pc:sldMk cId="3318469157" sldId="264"/>
        </pc:sldMkLst>
        <pc:spChg chg="mod">
          <ac:chgData name="Hein Eberson" userId="4b591da1-72d9-4b4a-bcd4-94794c701d74" providerId="ADAL" clId="{337ACD5B-C16D-4E89-A7AF-6B971769577A}" dt="2025-11-12T13:27:45.406" v="2" actId="5793"/>
          <ac:spMkLst>
            <pc:docMk/>
            <pc:sldMk cId="3318469157" sldId="264"/>
            <ac:spMk id="3" creationId="{00000000-0000-0000-0000-000000000000}"/>
          </ac:spMkLst>
        </pc:spChg>
        <pc:picChg chg="del">
          <ac:chgData name="Hein Eberson" userId="4b591da1-72d9-4b4a-bcd4-94794c701d74" providerId="ADAL" clId="{337ACD5B-C16D-4E89-A7AF-6B971769577A}" dt="2025-11-12T13:27:40.155" v="0" actId="478"/>
          <ac:picMkLst>
            <pc:docMk/>
            <pc:sldMk cId="3318469157" sldId="264"/>
            <ac:picMk id="4" creationId="{00000000-0000-0000-0000-000000000000}"/>
          </ac:picMkLst>
        </pc:picChg>
      </pc:sldChg>
      <pc:sldChg chg="del">
        <pc:chgData name="Hein Eberson" userId="4b591da1-72d9-4b4a-bcd4-94794c701d74" providerId="ADAL" clId="{337ACD5B-C16D-4E89-A7AF-6B971769577A}" dt="2025-11-12T13:28:21.768" v="7" actId="2696"/>
        <pc:sldMkLst>
          <pc:docMk/>
          <pc:sldMk cId="4244883800" sldId="266"/>
        </pc:sldMkLst>
      </pc:sldChg>
      <pc:sldChg chg="modSp mod">
        <pc:chgData name="Hein Eberson" userId="4b591da1-72d9-4b4a-bcd4-94794c701d74" providerId="ADAL" clId="{337ACD5B-C16D-4E89-A7AF-6B971769577A}" dt="2025-11-12T13:27:56.852" v="6" actId="5793"/>
        <pc:sldMkLst>
          <pc:docMk/>
          <pc:sldMk cId="4059474086" sldId="267"/>
        </pc:sldMkLst>
        <pc:spChg chg="mod">
          <ac:chgData name="Hein Eberson" userId="4b591da1-72d9-4b4a-bcd4-94794c701d74" providerId="ADAL" clId="{337ACD5B-C16D-4E89-A7AF-6B971769577A}" dt="2025-11-12T13:27:56.852" v="6" actId="5793"/>
          <ac:spMkLst>
            <pc:docMk/>
            <pc:sldMk cId="4059474086" sldId="267"/>
            <ac:spMk id="3" creationId="{00000000-0000-0000-0000-000000000000}"/>
          </ac:spMkLst>
        </pc:spChg>
      </pc:sldChg>
      <pc:sldChg chg="modSp mod">
        <pc:chgData name="Hein Eberson" userId="4b591da1-72d9-4b4a-bcd4-94794c701d74" providerId="ADAL" clId="{337ACD5B-C16D-4E89-A7AF-6B971769577A}" dt="2025-11-12T13:28:54.487" v="8" actId="20577"/>
        <pc:sldMkLst>
          <pc:docMk/>
          <pc:sldMk cId="1004163390" sldId="274"/>
        </pc:sldMkLst>
        <pc:spChg chg="mod">
          <ac:chgData name="Hein Eberson" userId="4b591da1-72d9-4b4a-bcd4-94794c701d74" providerId="ADAL" clId="{337ACD5B-C16D-4E89-A7AF-6B971769577A}" dt="2025-11-12T13:28:54.487" v="8" actId="20577"/>
          <ac:spMkLst>
            <pc:docMk/>
            <pc:sldMk cId="1004163390" sldId="274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transparant">
            <a:extLst>
              <a:ext uri="{FF2B5EF4-FFF2-40B4-BE49-F238E27FC236}">
                <a16:creationId xmlns:a16="http://schemas.microsoft.com/office/drawing/2014/main" id="{F524E2BF-5427-A83B-A83E-D87AE7A24A79}"/>
              </a:ext>
            </a:extLst>
          </p:cNvPr>
          <p:cNvSpPr/>
          <p:nvPr userDrawn="1"/>
        </p:nvSpPr>
        <p:spPr>
          <a:xfrm>
            <a:off x="7808400" y="0"/>
            <a:ext cx="4384800" cy="440280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">
            <a:extLst>
              <a:ext uri="{FF2B5EF4-FFF2-40B4-BE49-F238E27FC236}">
                <a16:creationId xmlns:a16="http://schemas.microsoft.com/office/drawing/2014/main" id="{F0C78DBA-6B1A-85B1-6C03-9B17F53A71E2}"/>
              </a:ext>
            </a:extLst>
          </p:cNvPr>
          <p:cNvSpPr/>
          <p:nvPr userDrawn="1"/>
        </p:nvSpPr>
        <p:spPr>
          <a:xfrm>
            <a:off x="0" y="-10160"/>
            <a:ext cx="11390000" cy="6868160"/>
          </a:xfrm>
          <a:custGeom>
            <a:avLst/>
            <a:gdLst>
              <a:gd name="connsiteX0" fmla="*/ 0 w 10526400"/>
              <a:gd name="connsiteY0" fmla="*/ 0 h 6858000"/>
              <a:gd name="connsiteX1" fmla="*/ 10526400 w 10526400"/>
              <a:gd name="connsiteY1" fmla="*/ 0 h 6858000"/>
              <a:gd name="connsiteX2" fmla="*/ 10526400 w 10526400"/>
              <a:gd name="connsiteY2" fmla="*/ 6858000 h 6858000"/>
              <a:gd name="connsiteX3" fmla="*/ 0 w 10526400"/>
              <a:gd name="connsiteY3" fmla="*/ 6858000 h 6858000"/>
              <a:gd name="connsiteX4" fmla="*/ 0 w 10526400"/>
              <a:gd name="connsiteY4" fmla="*/ 0 h 6858000"/>
              <a:gd name="connsiteX0" fmla="*/ 0 w 11390000"/>
              <a:gd name="connsiteY0" fmla="*/ 0 h 6858000"/>
              <a:gd name="connsiteX1" fmla="*/ 10526400 w 11390000"/>
              <a:gd name="connsiteY1" fmla="*/ 0 h 6858000"/>
              <a:gd name="connsiteX2" fmla="*/ 11390000 w 11390000"/>
              <a:gd name="connsiteY2" fmla="*/ 6858000 h 6858000"/>
              <a:gd name="connsiteX3" fmla="*/ 0 w 11390000"/>
              <a:gd name="connsiteY3" fmla="*/ 6858000 h 6858000"/>
              <a:gd name="connsiteX4" fmla="*/ 0 w 11390000"/>
              <a:gd name="connsiteY4" fmla="*/ 0 h 6858000"/>
              <a:gd name="connsiteX0" fmla="*/ 0 w 11390000"/>
              <a:gd name="connsiteY0" fmla="*/ 0 h 6858000"/>
              <a:gd name="connsiteX1" fmla="*/ 7580000 w 11390000"/>
              <a:gd name="connsiteY1" fmla="*/ 0 h 6858000"/>
              <a:gd name="connsiteX2" fmla="*/ 11390000 w 11390000"/>
              <a:gd name="connsiteY2" fmla="*/ 6858000 h 6858000"/>
              <a:gd name="connsiteX3" fmla="*/ 0 w 11390000"/>
              <a:gd name="connsiteY3" fmla="*/ 6858000 h 6858000"/>
              <a:gd name="connsiteX4" fmla="*/ 0 w 11390000"/>
              <a:gd name="connsiteY4" fmla="*/ 0 h 6858000"/>
              <a:gd name="connsiteX0" fmla="*/ 0 w 11390000"/>
              <a:gd name="connsiteY0" fmla="*/ 10160 h 6868160"/>
              <a:gd name="connsiteX1" fmla="*/ 7569840 w 11390000"/>
              <a:gd name="connsiteY1" fmla="*/ 0 h 6868160"/>
              <a:gd name="connsiteX2" fmla="*/ 11390000 w 11390000"/>
              <a:gd name="connsiteY2" fmla="*/ 6868160 h 6868160"/>
              <a:gd name="connsiteX3" fmla="*/ 0 w 11390000"/>
              <a:gd name="connsiteY3" fmla="*/ 6868160 h 6868160"/>
              <a:gd name="connsiteX4" fmla="*/ 0 w 11390000"/>
              <a:gd name="connsiteY4" fmla="*/ 10160 h 686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90000" h="6868160">
                <a:moveTo>
                  <a:pt x="0" y="10160"/>
                </a:moveTo>
                <a:lnTo>
                  <a:pt x="7569840" y="0"/>
                </a:lnTo>
                <a:lnTo>
                  <a:pt x="11390000" y="6868160"/>
                </a:lnTo>
                <a:lnTo>
                  <a:pt x="0" y="6868160"/>
                </a:lnTo>
                <a:lnTo>
                  <a:pt x="0" y="1016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Veelhoek">
            <a:extLst>
              <a:ext uri="{FF2B5EF4-FFF2-40B4-BE49-F238E27FC236}">
                <a16:creationId xmlns:a16="http://schemas.microsoft.com/office/drawing/2014/main" id="{F5811916-4E1D-40DE-A6A7-C65537379535}"/>
              </a:ext>
            </a:extLst>
          </p:cNvPr>
          <p:cNvSpPr>
            <a:spLocks/>
          </p:cNvSpPr>
          <p:nvPr userDrawn="1"/>
        </p:nvSpPr>
        <p:spPr bwMode="auto">
          <a:xfrm>
            <a:off x="7105650" y="-10160"/>
            <a:ext cx="5086350" cy="6868160"/>
          </a:xfrm>
          <a:custGeom>
            <a:avLst/>
            <a:gdLst>
              <a:gd name="T0" fmla="*/ 0 w 3204"/>
              <a:gd name="T1" fmla="*/ 0 h 4308"/>
              <a:gd name="T2" fmla="*/ 2151 w 3204"/>
              <a:gd name="T3" fmla="*/ 4308 h 4308"/>
              <a:gd name="T4" fmla="*/ 3204 w 3204"/>
              <a:gd name="T5" fmla="*/ 4308 h 4308"/>
              <a:gd name="T6" fmla="*/ 3204 w 3204"/>
              <a:gd name="T7" fmla="*/ 2760 h 4308"/>
              <a:gd name="T8" fmla="*/ 447 w 3204"/>
              <a:gd name="T9" fmla="*/ 0 h 4308"/>
              <a:gd name="T10" fmla="*/ 0 w 3204"/>
              <a:gd name="T11" fmla="*/ 0 h 4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4" h="4308">
                <a:moveTo>
                  <a:pt x="0" y="0"/>
                </a:moveTo>
                <a:lnTo>
                  <a:pt x="2151" y="4308"/>
                </a:lnTo>
                <a:lnTo>
                  <a:pt x="3204" y="4308"/>
                </a:lnTo>
                <a:lnTo>
                  <a:pt x="3204" y="2760"/>
                </a:lnTo>
                <a:lnTo>
                  <a:pt x="447" y="0"/>
                </a:lnTo>
                <a:lnTo>
                  <a:pt x="0" y="0"/>
                </a:lnTo>
                <a:close/>
              </a:path>
            </a:pathLst>
          </a:custGeom>
          <a:solidFill>
            <a:srgbClr val="8C12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B8614672-94D4-2AED-8000-847F0B983A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07326" y="0"/>
            <a:ext cx="4404852" cy="4402138"/>
          </a:xfrm>
          <a:custGeom>
            <a:avLst/>
            <a:gdLst>
              <a:gd name="connsiteX0" fmla="*/ 0 w 4384675"/>
              <a:gd name="connsiteY0" fmla="*/ 4402138 h 4402138"/>
              <a:gd name="connsiteX1" fmla="*/ 0 w 4384675"/>
              <a:gd name="connsiteY1" fmla="*/ 0 h 4402138"/>
              <a:gd name="connsiteX2" fmla="*/ 4384675 w 4384675"/>
              <a:gd name="connsiteY2" fmla="*/ 4402138 h 4402138"/>
              <a:gd name="connsiteX3" fmla="*/ 0 w 4384675"/>
              <a:gd name="connsiteY3" fmla="*/ 4402138 h 4402138"/>
              <a:gd name="connsiteX0" fmla="*/ 4404852 w 4404852"/>
              <a:gd name="connsiteY0" fmla="*/ 16951 h 4402138"/>
              <a:gd name="connsiteX1" fmla="*/ 0 w 4404852"/>
              <a:gd name="connsiteY1" fmla="*/ 0 h 4402138"/>
              <a:gd name="connsiteX2" fmla="*/ 4384675 w 4404852"/>
              <a:gd name="connsiteY2" fmla="*/ 4402138 h 4402138"/>
              <a:gd name="connsiteX3" fmla="*/ 4404852 w 4404852"/>
              <a:gd name="connsiteY3" fmla="*/ 16951 h 440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4852" h="4402138">
                <a:moveTo>
                  <a:pt x="4404852" y="16951"/>
                </a:moveTo>
                <a:lnTo>
                  <a:pt x="0" y="0"/>
                </a:lnTo>
                <a:lnTo>
                  <a:pt x="4384675" y="4402138"/>
                </a:lnTo>
                <a:cubicBezTo>
                  <a:pt x="4391401" y="2940409"/>
                  <a:pt x="4398126" y="1478680"/>
                  <a:pt x="4404852" y="16951"/>
                </a:cubicBezTo>
                <a:close/>
              </a:path>
            </a:pathLst>
          </a:custGeom>
          <a:solidFill>
            <a:schemeClr val="tx1"/>
          </a:solidFill>
        </p:spPr>
        <p:txBody>
          <a:bodyPr bIns="1080000" anchor="ctr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1E67BDA-271F-6F65-B748-F6473F931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000" y="2073663"/>
            <a:ext cx="6058800" cy="720000"/>
          </a:xfrm>
        </p:spPr>
        <p:txBody>
          <a:bodyPr/>
          <a:lstStyle>
            <a:lvl1pPr marL="0" indent="0" algn="l">
              <a:lnSpc>
                <a:spcPts val="3100"/>
              </a:lnSpc>
              <a:buNone/>
              <a:defRPr sz="2000" b="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F645A-DAF3-518B-5A7D-894C92FD83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0000" y="2880063"/>
            <a:ext cx="6058800" cy="2325600"/>
          </a:xfrm>
        </p:spPr>
        <p:txBody>
          <a:bodyPr anchor="t" anchorCtr="0"/>
          <a:lstStyle>
            <a:lvl1pPr algn="l">
              <a:lnSpc>
                <a:spcPts val="43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pic>
        <p:nvPicPr>
          <p:cNvPr id="4" name="LogoWit">
            <a:extLst>
              <a:ext uri="{FF2B5EF4-FFF2-40B4-BE49-F238E27FC236}">
                <a16:creationId xmlns:a16="http://schemas.microsoft.com/office/drawing/2014/main" id="{B69CD313-B511-632F-E491-B69DB94B19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9720" y="6119082"/>
            <a:ext cx="1952852" cy="418468"/>
          </a:xfrm>
          <a:prstGeom prst="rect">
            <a:avLst/>
          </a:prstGeom>
        </p:spPr>
      </p:pic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1193A032-A945-C425-1EF7-CA2DB68A5D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948" y="5585267"/>
            <a:ext cx="1207138" cy="96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71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69" userDrawn="1">
          <p15:clr>
            <a:srgbClr val="FBAE40"/>
          </p15:clr>
        </p15:guide>
        <p15:guide id="2" pos="93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D46548AD-A267-2A53-D470-26A04EFB2D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08" y="-2016"/>
            <a:ext cx="12201386" cy="6862286"/>
          </a:xfrm>
          <a:custGeom>
            <a:avLst/>
            <a:gdLst>
              <a:gd name="connsiteX0" fmla="*/ 1144610 w 12192000"/>
              <a:gd name="connsiteY0" fmla="*/ 0 h 6867525"/>
              <a:gd name="connsiteX1" fmla="*/ 9559678 w 12192000"/>
              <a:gd name="connsiteY1" fmla="*/ 0 h 6867525"/>
              <a:gd name="connsiteX2" fmla="*/ 12192000 w 12192000"/>
              <a:gd name="connsiteY2" fmla="*/ 2632322 h 6867525"/>
              <a:gd name="connsiteX3" fmla="*/ 12192000 w 12192000"/>
              <a:gd name="connsiteY3" fmla="*/ 6867525 h 6867525"/>
              <a:gd name="connsiteX4" fmla="*/ 0 w 12192000"/>
              <a:gd name="connsiteY4" fmla="*/ 6867525 h 6867525"/>
              <a:gd name="connsiteX5" fmla="*/ 0 w 12192000"/>
              <a:gd name="connsiteY5" fmla="*/ 1144610 h 6867525"/>
              <a:gd name="connsiteX6" fmla="*/ 1144610 w 12192000"/>
              <a:gd name="connsiteY6" fmla="*/ 0 h 6867525"/>
              <a:gd name="connsiteX0" fmla="*/ 1144610 w 12201278"/>
              <a:gd name="connsiteY0" fmla="*/ 0 h 6867525"/>
              <a:gd name="connsiteX1" fmla="*/ 12201278 w 12201278"/>
              <a:gd name="connsiteY1" fmla="*/ 14515 h 6867525"/>
              <a:gd name="connsiteX2" fmla="*/ 12192000 w 12201278"/>
              <a:gd name="connsiteY2" fmla="*/ 2632322 h 6867525"/>
              <a:gd name="connsiteX3" fmla="*/ 12192000 w 12201278"/>
              <a:gd name="connsiteY3" fmla="*/ 6867525 h 6867525"/>
              <a:gd name="connsiteX4" fmla="*/ 0 w 12201278"/>
              <a:gd name="connsiteY4" fmla="*/ 6867525 h 6867525"/>
              <a:gd name="connsiteX5" fmla="*/ 0 w 12201278"/>
              <a:gd name="connsiteY5" fmla="*/ 1144610 h 6867525"/>
              <a:gd name="connsiteX6" fmla="*/ 1144610 w 12201278"/>
              <a:gd name="connsiteY6" fmla="*/ 0 h 6867525"/>
              <a:gd name="connsiteX0" fmla="*/ 1144610 w 12201278"/>
              <a:gd name="connsiteY0" fmla="*/ 0 h 6867525"/>
              <a:gd name="connsiteX1" fmla="*/ 12201278 w 12201278"/>
              <a:gd name="connsiteY1" fmla="*/ 14515 h 6867525"/>
              <a:gd name="connsiteX2" fmla="*/ 12184742 w 12201278"/>
              <a:gd name="connsiteY2" fmla="*/ 5288436 h 6867525"/>
              <a:gd name="connsiteX3" fmla="*/ 12192000 w 12201278"/>
              <a:gd name="connsiteY3" fmla="*/ 6867525 h 6867525"/>
              <a:gd name="connsiteX4" fmla="*/ 0 w 12201278"/>
              <a:gd name="connsiteY4" fmla="*/ 6867525 h 6867525"/>
              <a:gd name="connsiteX5" fmla="*/ 0 w 12201278"/>
              <a:gd name="connsiteY5" fmla="*/ 1144610 h 6867525"/>
              <a:gd name="connsiteX6" fmla="*/ 1144610 w 12201278"/>
              <a:gd name="connsiteY6" fmla="*/ 0 h 6867525"/>
              <a:gd name="connsiteX0" fmla="*/ 1144610 w 12201278"/>
              <a:gd name="connsiteY0" fmla="*/ 0 h 6889296"/>
              <a:gd name="connsiteX1" fmla="*/ 12201278 w 12201278"/>
              <a:gd name="connsiteY1" fmla="*/ 14515 h 6889296"/>
              <a:gd name="connsiteX2" fmla="*/ 12184742 w 12201278"/>
              <a:gd name="connsiteY2" fmla="*/ 5288436 h 6889296"/>
              <a:gd name="connsiteX3" fmla="*/ 9325428 w 12201278"/>
              <a:gd name="connsiteY3" fmla="*/ 6889296 h 6889296"/>
              <a:gd name="connsiteX4" fmla="*/ 0 w 12201278"/>
              <a:gd name="connsiteY4" fmla="*/ 6867525 h 6889296"/>
              <a:gd name="connsiteX5" fmla="*/ 0 w 12201278"/>
              <a:gd name="connsiteY5" fmla="*/ 1144610 h 6889296"/>
              <a:gd name="connsiteX6" fmla="*/ 1144610 w 12201278"/>
              <a:gd name="connsiteY6" fmla="*/ 0 h 6889296"/>
              <a:gd name="connsiteX0" fmla="*/ 1144610 w 12201278"/>
              <a:gd name="connsiteY0" fmla="*/ 0 h 6892047"/>
              <a:gd name="connsiteX1" fmla="*/ 12201278 w 12201278"/>
              <a:gd name="connsiteY1" fmla="*/ 14515 h 6892047"/>
              <a:gd name="connsiteX2" fmla="*/ 12184742 w 12201278"/>
              <a:gd name="connsiteY2" fmla="*/ 5288436 h 6892047"/>
              <a:gd name="connsiteX3" fmla="*/ 9325428 w 12201278"/>
              <a:gd name="connsiteY3" fmla="*/ 6889296 h 6892047"/>
              <a:gd name="connsiteX4" fmla="*/ 0 w 12201278"/>
              <a:gd name="connsiteY4" fmla="*/ 6867525 h 6892047"/>
              <a:gd name="connsiteX5" fmla="*/ 0 w 12201278"/>
              <a:gd name="connsiteY5" fmla="*/ 1144610 h 6892047"/>
              <a:gd name="connsiteX6" fmla="*/ 1144610 w 12201278"/>
              <a:gd name="connsiteY6" fmla="*/ 0 h 6892047"/>
              <a:gd name="connsiteX0" fmla="*/ 1144610 w 12201278"/>
              <a:gd name="connsiteY0" fmla="*/ 0 h 6892047"/>
              <a:gd name="connsiteX1" fmla="*/ 12201278 w 12201278"/>
              <a:gd name="connsiteY1" fmla="*/ 14515 h 6892047"/>
              <a:gd name="connsiteX2" fmla="*/ 12184742 w 12201278"/>
              <a:gd name="connsiteY2" fmla="*/ 5288436 h 6892047"/>
              <a:gd name="connsiteX3" fmla="*/ 9325428 w 12201278"/>
              <a:gd name="connsiteY3" fmla="*/ 6889296 h 6892047"/>
              <a:gd name="connsiteX4" fmla="*/ 0 w 12201278"/>
              <a:gd name="connsiteY4" fmla="*/ 6867525 h 6892047"/>
              <a:gd name="connsiteX5" fmla="*/ 0 w 12201278"/>
              <a:gd name="connsiteY5" fmla="*/ 1144610 h 6892047"/>
              <a:gd name="connsiteX6" fmla="*/ 1144610 w 12201278"/>
              <a:gd name="connsiteY6" fmla="*/ 0 h 6892047"/>
              <a:gd name="connsiteX0" fmla="*/ 1144610 w 12201278"/>
              <a:gd name="connsiteY0" fmla="*/ 0 h 6912744"/>
              <a:gd name="connsiteX1" fmla="*/ 12201278 w 12201278"/>
              <a:gd name="connsiteY1" fmla="*/ 14515 h 6912744"/>
              <a:gd name="connsiteX2" fmla="*/ 12184742 w 12201278"/>
              <a:gd name="connsiteY2" fmla="*/ 5288436 h 6912744"/>
              <a:gd name="connsiteX3" fmla="*/ 9238342 w 12201278"/>
              <a:gd name="connsiteY3" fmla="*/ 6911067 h 6912744"/>
              <a:gd name="connsiteX4" fmla="*/ 0 w 12201278"/>
              <a:gd name="connsiteY4" fmla="*/ 6867525 h 6912744"/>
              <a:gd name="connsiteX5" fmla="*/ 0 w 12201278"/>
              <a:gd name="connsiteY5" fmla="*/ 1144610 h 6912744"/>
              <a:gd name="connsiteX6" fmla="*/ 1144610 w 12201278"/>
              <a:gd name="connsiteY6" fmla="*/ 0 h 691274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338028 w 12394696"/>
              <a:gd name="connsiteY0" fmla="*/ 0 h 6871354"/>
              <a:gd name="connsiteX1" fmla="*/ 12394696 w 12394696"/>
              <a:gd name="connsiteY1" fmla="*/ 14515 h 6871354"/>
              <a:gd name="connsiteX2" fmla="*/ 12378160 w 12394696"/>
              <a:gd name="connsiteY2" fmla="*/ 5288436 h 6871354"/>
              <a:gd name="connsiteX3" fmla="*/ 9402732 w 12394696"/>
              <a:gd name="connsiteY3" fmla="*/ 6860267 h 6871354"/>
              <a:gd name="connsiteX4" fmla="*/ 193418 w 12394696"/>
              <a:gd name="connsiteY4" fmla="*/ 6867525 h 6871354"/>
              <a:gd name="connsiteX5" fmla="*/ 193418 w 12394696"/>
              <a:gd name="connsiteY5" fmla="*/ 1144610 h 6871354"/>
              <a:gd name="connsiteX6" fmla="*/ 1338028 w 12394696"/>
              <a:gd name="connsiteY6" fmla="*/ 0 h 6871354"/>
              <a:gd name="connsiteX0" fmla="*/ 1266772 w 12323440"/>
              <a:gd name="connsiteY0" fmla="*/ 225 h 6871579"/>
              <a:gd name="connsiteX1" fmla="*/ 12323440 w 12323440"/>
              <a:gd name="connsiteY1" fmla="*/ 14740 h 6871579"/>
              <a:gd name="connsiteX2" fmla="*/ 12306904 w 12323440"/>
              <a:gd name="connsiteY2" fmla="*/ 5288661 h 6871579"/>
              <a:gd name="connsiteX3" fmla="*/ 9331476 w 12323440"/>
              <a:gd name="connsiteY3" fmla="*/ 6860492 h 6871579"/>
              <a:gd name="connsiteX4" fmla="*/ 122162 w 12323440"/>
              <a:gd name="connsiteY4" fmla="*/ 6867750 h 6871579"/>
              <a:gd name="connsiteX5" fmla="*/ 122162 w 12323440"/>
              <a:gd name="connsiteY5" fmla="*/ 1144835 h 6871579"/>
              <a:gd name="connsiteX6" fmla="*/ 1266772 w 12323440"/>
              <a:gd name="connsiteY6" fmla="*/ 225 h 6871579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44610 w 12201278"/>
              <a:gd name="connsiteY0" fmla="*/ 0 h 6871354"/>
              <a:gd name="connsiteX1" fmla="*/ 12201278 w 12201278"/>
              <a:gd name="connsiteY1" fmla="*/ 14515 h 6871354"/>
              <a:gd name="connsiteX2" fmla="*/ 12184742 w 12201278"/>
              <a:gd name="connsiteY2" fmla="*/ 5288436 h 6871354"/>
              <a:gd name="connsiteX3" fmla="*/ 9209314 w 12201278"/>
              <a:gd name="connsiteY3" fmla="*/ 6860267 h 6871354"/>
              <a:gd name="connsiteX4" fmla="*/ 0 w 12201278"/>
              <a:gd name="connsiteY4" fmla="*/ 6867525 h 6871354"/>
              <a:gd name="connsiteX5" fmla="*/ 0 w 12201278"/>
              <a:gd name="connsiteY5" fmla="*/ 1144610 h 6871354"/>
              <a:gd name="connsiteX6" fmla="*/ 1144610 w 12201278"/>
              <a:gd name="connsiteY6" fmla="*/ 0 h 6871354"/>
              <a:gd name="connsiteX0" fmla="*/ 1180896 w 12237564"/>
              <a:gd name="connsiteY0" fmla="*/ 2653 h 6874007"/>
              <a:gd name="connsiteX1" fmla="*/ 12237564 w 12237564"/>
              <a:gd name="connsiteY1" fmla="*/ 17168 h 6874007"/>
              <a:gd name="connsiteX2" fmla="*/ 12221028 w 12237564"/>
              <a:gd name="connsiteY2" fmla="*/ 5291089 h 6874007"/>
              <a:gd name="connsiteX3" fmla="*/ 9245600 w 12237564"/>
              <a:gd name="connsiteY3" fmla="*/ 6862920 h 6874007"/>
              <a:gd name="connsiteX4" fmla="*/ 36286 w 12237564"/>
              <a:gd name="connsiteY4" fmla="*/ 6870178 h 6874007"/>
              <a:gd name="connsiteX5" fmla="*/ 0 w 12237564"/>
              <a:gd name="connsiteY5" fmla="*/ 635 h 6874007"/>
              <a:gd name="connsiteX6" fmla="*/ 1180896 w 12237564"/>
              <a:gd name="connsiteY6" fmla="*/ 2653 h 6874007"/>
              <a:gd name="connsiteX0" fmla="*/ 0 w 12237564"/>
              <a:gd name="connsiteY0" fmla="*/ 754651 h 7628023"/>
              <a:gd name="connsiteX1" fmla="*/ 12237564 w 12237564"/>
              <a:gd name="connsiteY1" fmla="*/ 771184 h 7628023"/>
              <a:gd name="connsiteX2" fmla="*/ 12221028 w 12237564"/>
              <a:gd name="connsiteY2" fmla="*/ 6045105 h 7628023"/>
              <a:gd name="connsiteX3" fmla="*/ 9245600 w 12237564"/>
              <a:gd name="connsiteY3" fmla="*/ 7616936 h 7628023"/>
              <a:gd name="connsiteX4" fmla="*/ 36286 w 12237564"/>
              <a:gd name="connsiteY4" fmla="*/ 7624194 h 7628023"/>
              <a:gd name="connsiteX5" fmla="*/ 0 w 12237564"/>
              <a:gd name="connsiteY5" fmla="*/ 754651 h 7628023"/>
              <a:gd name="connsiteX0" fmla="*/ 0 w 12237564"/>
              <a:gd name="connsiteY0" fmla="*/ 383634 h 7257006"/>
              <a:gd name="connsiteX1" fmla="*/ 12237564 w 12237564"/>
              <a:gd name="connsiteY1" fmla="*/ 400167 h 7257006"/>
              <a:gd name="connsiteX2" fmla="*/ 12221028 w 12237564"/>
              <a:gd name="connsiteY2" fmla="*/ 5674088 h 7257006"/>
              <a:gd name="connsiteX3" fmla="*/ 9245600 w 12237564"/>
              <a:gd name="connsiteY3" fmla="*/ 7245919 h 7257006"/>
              <a:gd name="connsiteX4" fmla="*/ 36286 w 12237564"/>
              <a:gd name="connsiteY4" fmla="*/ 7253177 h 7257006"/>
              <a:gd name="connsiteX5" fmla="*/ 0 w 12237564"/>
              <a:gd name="connsiteY5" fmla="*/ 383634 h 7257006"/>
              <a:gd name="connsiteX0" fmla="*/ 0 w 12237564"/>
              <a:gd name="connsiteY0" fmla="*/ 0 h 6873372"/>
              <a:gd name="connsiteX1" fmla="*/ 12237564 w 12237564"/>
              <a:gd name="connsiteY1" fmla="*/ 16533 h 6873372"/>
              <a:gd name="connsiteX2" fmla="*/ 12221028 w 12237564"/>
              <a:gd name="connsiteY2" fmla="*/ 5290454 h 6873372"/>
              <a:gd name="connsiteX3" fmla="*/ 9245600 w 12237564"/>
              <a:gd name="connsiteY3" fmla="*/ 6862285 h 6873372"/>
              <a:gd name="connsiteX4" fmla="*/ 36286 w 12237564"/>
              <a:gd name="connsiteY4" fmla="*/ 6869543 h 6873372"/>
              <a:gd name="connsiteX5" fmla="*/ 0 w 12237564"/>
              <a:gd name="connsiteY5" fmla="*/ 0 h 6873372"/>
              <a:gd name="connsiteX0" fmla="*/ 108 w 12237672"/>
              <a:gd name="connsiteY0" fmla="*/ 0 h 6980346"/>
              <a:gd name="connsiteX1" fmla="*/ 12237672 w 12237672"/>
              <a:gd name="connsiteY1" fmla="*/ 16533 h 6980346"/>
              <a:gd name="connsiteX2" fmla="*/ 12221136 w 12237672"/>
              <a:gd name="connsiteY2" fmla="*/ 5290454 h 6980346"/>
              <a:gd name="connsiteX3" fmla="*/ 9245708 w 12237672"/>
              <a:gd name="connsiteY3" fmla="*/ 6862285 h 6980346"/>
              <a:gd name="connsiteX4" fmla="*/ 0 w 12237672"/>
              <a:gd name="connsiteY4" fmla="*/ 6862286 h 6980346"/>
              <a:gd name="connsiteX5" fmla="*/ 108 w 12237672"/>
              <a:gd name="connsiteY5" fmla="*/ 0 h 6980346"/>
              <a:gd name="connsiteX0" fmla="*/ 108 w 12237672"/>
              <a:gd name="connsiteY0" fmla="*/ 0 h 6862286"/>
              <a:gd name="connsiteX1" fmla="*/ 12237672 w 12237672"/>
              <a:gd name="connsiteY1" fmla="*/ 16533 h 6862286"/>
              <a:gd name="connsiteX2" fmla="*/ 12221136 w 12237672"/>
              <a:gd name="connsiteY2" fmla="*/ 5290454 h 6862286"/>
              <a:gd name="connsiteX3" fmla="*/ 9245708 w 12237672"/>
              <a:gd name="connsiteY3" fmla="*/ 6862285 h 6862286"/>
              <a:gd name="connsiteX4" fmla="*/ 0 w 12237672"/>
              <a:gd name="connsiteY4" fmla="*/ 6862286 h 6862286"/>
              <a:gd name="connsiteX5" fmla="*/ 108 w 12237672"/>
              <a:gd name="connsiteY5" fmla="*/ 0 h 6862286"/>
              <a:gd name="connsiteX0" fmla="*/ 108 w 12237672"/>
              <a:gd name="connsiteY0" fmla="*/ 0 h 6862286"/>
              <a:gd name="connsiteX1" fmla="*/ 12237672 w 12237672"/>
              <a:gd name="connsiteY1" fmla="*/ 16533 h 6862286"/>
              <a:gd name="connsiteX2" fmla="*/ 12221136 w 12237672"/>
              <a:gd name="connsiteY2" fmla="*/ 5290454 h 6862286"/>
              <a:gd name="connsiteX3" fmla="*/ 9245708 w 12237672"/>
              <a:gd name="connsiteY3" fmla="*/ 6862285 h 6862286"/>
              <a:gd name="connsiteX4" fmla="*/ 0 w 12237672"/>
              <a:gd name="connsiteY4" fmla="*/ 6862286 h 6862286"/>
              <a:gd name="connsiteX5" fmla="*/ 108 w 12237672"/>
              <a:gd name="connsiteY5" fmla="*/ 0 h 6862286"/>
              <a:gd name="connsiteX0" fmla="*/ 108 w 12237672"/>
              <a:gd name="connsiteY0" fmla="*/ 0 h 6862286"/>
              <a:gd name="connsiteX1" fmla="*/ 12237672 w 12237672"/>
              <a:gd name="connsiteY1" fmla="*/ 16533 h 6862286"/>
              <a:gd name="connsiteX2" fmla="*/ 12221136 w 12237672"/>
              <a:gd name="connsiteY2" fmla="*/ 5290454 h 6862286"/>
              <a:gd name="connsiteX3" fmla="*/ 9245708 w 12237672"/>
              <a:gd name="connsiteY3" fmla="*/ 6862285 h 6862286"/>
              <a:gd name="connsiteX4" fmla="*/ 0 w 12237672"/>
              <a:gd name="connsiteY4" fmla="*/ 6862286 h 6862286"/>
              <a:gd name="connsiteX5" fmla="*/ 108 w 12237672"/>
              <a:gd name="connsiteY5" fmla="*/ 0 h 686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37672" h="6862286">
                <a:moveTo>
                  <a:pt x="108" y="0"/>
                </a:moveTo>
                <a:lnTo>
                  <a:pt x="12237672" y="16533"/>
                </a:lnTo>
                <a:cubicBezTo>
                  <a:pt x="12234579" y="889135"/>
                  <a:pt x="12224229" y="4417852"/>
                  <a:pt x="12221136" y="5290454"/>
                </a:cubicBezTo>
                <a:cubicBezTo>
                  <a:pt x="12209041" y="5258017"/>
                  <a:pt x="9237241" y="6861570"/>
                  <a:pt x="9245708" y="6862285"/>
                </a:cubicBezTo>
                <a:lnTo>
                  <a:pt x="0" y="6862286"/>
                </a:lnTo>
                <a:lnTo>
                  <a:pt x="108" y="0"/>
                </a:lnTo>
                <a:close/>
              </a:path>
            </a:pathLst>
          </a:custGeom>
          <a:noFill/>
        </p:spPr>
        <p:txBody>
          <a:bodyPr bIns="1080000" anchor="ctr" anchorCtr="0"/>
          <a:lstStyle>
            <a:lvl1pPr algn="ctr"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Veelhoek">
            <a:extLst>
              <a:ext uri="{FF2B5EF4-FFF2-40B4-BE49-F238E27FC236}">
                <a16:creationId xmlns:a16="http://schemas.microsoft.com/office/drawing/2014/main" id="{C6DB38A1-7569-1889-13EA-FB6B52749453}"/>
              </a:ext>
            </a:extLst>
          </p:cNvPr>
          <p:cNvSpPr/>
          <p:nvPr userDrawn="1"/>
        </p:nvSpPr>
        <p:spPr>
          <a:xfrm rot="5400000">
            <a:off x="9899374" y="4565374"/>
            <a:ext cx="1590261" cy="2994991"/>
          </a:xfrm>
          <a:custGeom>
            <a:avLst/>
            <a:gdLst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0 w 5101200"/>
              <a:gd name="connsiteY3" fmla="*/ 6858000 h 6858000"/>
              <a:gd name="connsiteX4" fmla="*/ 0 w 5101200"/>
              <a:gd name="connsiteY4" fmla="*/ 0 h 6858000"/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3467100 w 5101200"/>
              <a:gd name="connsiteY3" fmla="*/ 6838950 h 6858000"/>
              <a:gd name="connsiteX4" fmla="*/ 0 w 5101200"/>
              <a:gd name="connsiteY4" fmla="*/ 0 h 6858000"/>
              <a:gd name="connsiteX0" fmla="*/ 0 w 5101200"/>
              <a:gd name="connsiteY0" fmla="*/ 0 h 6867525"/>
              <a:gd name="connsiteX1" fmla="*/ 5101200 w 5101200"/>
              <a:gd name="connsiteY1" fmla="*/ 0 h 6867525"/>
              <a:gd name="connsiteX2" fmla="*/ 5101200 w 5101200"/>
              <a:gd name="connsiteY2" fmla="*/ 6858000 h 6867525"/>
              <a:gd name="connsiteX3" fmla="*/ 3505200 w 5101200"/>
              <a:gd name="connsiteY3" fmla="*/ 6867525 h 6867525"/>
              <a:gd name="connsiteX4" fmla="*/ 0 w 5101200"/>
              <a:gd name="connsiteY4" fmla="*/ 0 h 6867525"/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0 w 5101200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1200" h="6858000">
                <a:moveTo>
                  <a:pt x="0" y="0"/>
                </a:moveTo>
                <a:lnTo>
                  <a:pt x="5101200" y="0"/>
                </a:lnTo>
                <a:lnTo>
                  <a:pt x="51012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03CE154-47F9-DA73-B762-CEEB3DA823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8888" y="5761560"/>
            <a:ext cx="641438" cy="90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10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10D13-1661-730B-CDF6-7579E5B0D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F67C10-57A4-7361-F76C-5A0681910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271463" indent="-271463">
              <a:defRPr/>
            </a:lvl3pPr>
            <a:lvl4pPr marL="271463" indent="-271463">
              <a:buFont typeface="+mj-lt"/>
              <a:buAutoNum type="arabicPeriod"/>
              <a:defRPr sz="2000"/>
            </a:lvl4pPr>
            <a:lvl5pPr marL="0" indent="0">
              <a:lnSpc>
                <a:spcPts val="1800"/>
              </a:lnSpc>
              <a:buFont typeface="Wingdings" panose="05000000000000000000" pitchFamily="2" charset="2"/>
              <a:buNone/>
              <a:defRPr sz="15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346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9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31C06-5732-4BDA-D53C-0130FD511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7F13BF-8F85-920E-8820-6E182C9977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32800" y="1926771"/>
            <a:ext cx="4587000" cy="450668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AE7D875-4E2A-8329-B523-06101F526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6771"/>
            <a:ext cx="4714200" cy="450668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3668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9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 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>
            <a:extLst>
              <a:ext uri="{FF2B5EF4-FFF2-40B4-BE49-F238E27FC236}">
                <a16:creationId xmlns:a16="http://schemas.microsoft.com/office/drawing/2014/main" id="{51444E0A-0BE4-F622-5B69-EB01710954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200" y="2217600"/>
            <a:ext cx="1551573" cy="2498400"/>
          </a:xfrm>
          <a:prstGeom prst="rect">
            <a:avLst/>
          </a:prstGeom>
        </p:spPr>
      </p:pic>
      <p:sp>
        <p:nvSpPr>
          <p:cNvPr id="10" name="Slogan">
            <a:extLst>
              <a:ext uri="{FF2B5EF4-FFF2-40B4-BE49-F238E27FC236}">
                <a16:creationId xmlns:a16="http://schemas.microsoft.com/office/drawing/2014/main" id="{845C4739-5E8E-F6FF-0ECF-BC3F34AA6F9B}"/>
              </a:ext>
            </a:extLst>
          </p:cNvPr>
          <p:cNvSpPr txBox="1"/>
          <p:nvPr userDrawn="1"/>
        </p:nvSpPr>
        <p:spPr>
          <a:xfrm>
            <a:off x="0" y="6336000"/>
            <a:ext cx="12192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1200" b="1" dirty="0">
                <a:solidFill>
                  <a:schemeClr val="accent1"/>
                </a:solidFill>
              </a:rPr>
              <a:t>verder</a:t>
            </a:r>
            <a:r>
              <a:rPr lang="nl-NL" sz="1200" b="1" dirty="0"/>
              <a:t> met werken in zorg en welzijn  |  transvorm.org</a:t>
            </a:r>
          </a:p>
        </p:txBody>
      </p:sp>
    </p:spTree>
    <p:extLst>
      <p:ext uri="{BB962C8B-B14F-4D97-AF65-F5344CB8AC3E}">
        <p14:creationId xmlns:p14="http://schemas.microsoft.com/office/powerpoint/2010/main" val="3664722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eelhoek">
            <a:extLst>
              <a:ext uri="{FF2B5EF4-FFF2-40B4-BE49-F238E27FC236}">
                <a16:creationId xmlns:a16="http://schemas.microsoft.com/office/drawing/2014/main" id="{ED92526E-C6EC-E0F4-02A8-B5F16DFF6160}"/>
              </a:ext>
            </a:extLst>
          </p:cNvPr>
          <p:cNvSpPr/>
          <p:nvPr userDrawn="1"/>
        </p:nvSpPr>
        <p:spPr>
          <a:xfrm>
            <a:off x="7090800" y="0"/>
            <a:ext cx="5101200" cy="6867525"/>
          </a:xfrm>
          <a:custGeom>
            <a:avLst/>
            <a:gdLst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0 w 5101200"/>
              <a:gd name="connsiteY3" fmla="*/ 6858000 h 6858000"/>
              <a:gd name="connsiteX4" fmla="*/ 0 w 5101200"/>
              <a:gd name="connsiteY4" fmla="*/ 0 h 6858000"/>
              <a:gd name="connsiteX0" fmla="*/ 0 w 5101200"/>
              <a:gd name="connsiteY0" fmla="*/ 0 h 6858000"/>
              <a:gd name="connsiteX1" fmla="*/ 5101200 w 5101200"/>
              <a:gd name="connsiteY1" fmla="*/ 0 h 6858000"/>
              <a:gd name="connsiteX2" fmla="*/ 5101200 w 5101200"/>
              <a:gd name="connsiteY2" fmla="*/ 6858000 h 6858000"/>
              <a:gd name="connsiteX3" fmla="*/ 3467100 w 5101200"/>
              <a:gd name="connsiteY3" fmla="*/ 6838950 h 6858000"/>
              <a:gd name="connsiteX4" fmla="*/ 0 w 5101200"/>
              <a:gd name="connsiteY4" fmla="*/ 0 h 6858000"/>
              <a:gd name="connsiteX0" fmla="*/ 0 w 5101200"/>
              <a:gd name="connsiteY0" fmla="*/ 0 h 6867525"/>
              <a:gd name="connsiteX1" fmla="*/ 5101200 w 5101200"/>
              <a:gd name="connsiteY1" fmla="*/ 0 h 6867525"/>
              <a:gd name="connsiteX2" fmla="*/ 5101200 w 5101200"/>
              <a:gd name="connsiteY2" fmla="*/ 6858000 h 6867525"/>
              <a:gd name="connsiteX3" fmla="*/ 3505200 w 5101200"/>
              <a:gd name="connsiteY3" fmla="*/ 6867525 h 6867525"/>
              <a:gd name="connsiteX4" fmla="*/ 0 w 5101200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1200" h="6867525">
                <a:moveTo>
                  <a:pt x="0" y="0"/>
                </a:moveTo>
                <a:lnTo>
                  <a:pt x="5101200" y="0"/>
                </a:lnTo>
                <a:lnTo>
                  <a:pt x="5101200" y="6858000"/>
                </a:lnTo>
                <a:lnTo>
                  <a:pt x="3505200" y="68675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92FC025-36C4-85BD-1D16-E40CC717F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800" y="900000"/>
            <a:ext cx="9453600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0D2651C-FC19-CA6B-1658-0EFBDFC7E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32800" y="1835999"/>
            <a:ext cx="9453600" cy="45430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marL="0" lvl="2" indent="-228600" algn="l" defTabSz="914400" rtl="0" eaLnBrk="1" latinLnBrk="0" hangingPunct="1">
              <a:lnSpc>
                <a:spcPts val="2700"/>
              </a:lnSpc>
              <a:spcBef>
                <a:spcPts val="0"/>
              </a:spcBef>
              <a:buSzPct val="75000"/>
              <a:buFont typeface="Wingdings" panose="05000000000000000000" pitchFamily="2" charset="2"/>
              <a:buChar char=""/>
            </a:pPr>
            <a:r>
              <a:rPr lang="nl-NL" dirty="0"/>
              <a:t>Vierde niveau</a:t>
            </a:r>
          </a:p>
          <a:p>
            <a:pPr marL="0" lvl="2" indent="-228600" algn="l" defTabSz="914400" rtl="0" eaLnBrk="1" latinLnBrk="0" hangingPunct="1">
              <a:lnSpc>
                <a:spcPts val="2700"/>
              </a:lnSpc>
              <a:spcBef>
                <a:spcPts val="0"/>
              </a:spcBef>
              <a:buSzPct val="75000"/>
              <a:buFont typeface="Wingdings" panose="05000000000000000000" pitchFamily="2" charset="2"/>
              <a:buChar char=""/>
            </a:pPr>
            <a:r>
              <a:rPr lang="nl-NL" dirty="0"/>
              <a:t>Vijfde niveau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30966D9-BC39-8353-2147-B5FFFD56259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8888" y="5761560"/>
            <a:ext cx="641438" cy="90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951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0" r:id="rId3"/>
    <p:sldLayoutId id="2147483652" r:id="rId4"/>
    <p:sldLayoutId id="2147483658" r:id="rId5"/>
  </p:sldLayoutIdLst>
  <p:txStyles>
    <p:titleStyle>
      <a:lvl1pPr algn="l" defTabSz="914400" rtl="0" eaLnBrk="1" latinLnBrk="0" hangingPunct="1">
        <a:lnSpc>
          <a:spcPts val="35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anose="020B0604020202020204" pitchFamily="34" charset="0"/>
        <a:buNone/>
        <a:defRPr sz="25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0" indent="-228600" algn="l" defTabSz="914400" rtl="0" eaLnBrk="1" latinLnBrk="0" hangingPunct="1">
        <a:lnSpc>
          <a:spcPts val="2700"/>
        </a:lnSpc>
        <a:spcBef>
          <a:spcPts val="0"/>
        </a:spcBef>
        <a:buSzPct val="75000"/>
        <a:buFont typeface="Wingdings" panose="05000000000000000000" pitchFamily="2" charset="2"/>
        <a:buChar char=""/>
        <a:defRPr lang="nl-NL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linkbrabant.nl/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linkbrabant.nl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84E51352-DEE1-3B8A-FEDE-B4FD7540D1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Ondertitel 6">
            <a:extLst>
              <a:ext uri="{FF2B5EF4-FFF2-40B4-BE49-F238E27FC236}">
                <a16:creationId xmlns:a16="http://schemas.microsoft.com/office/drawing/2014/main" id="{F971DC3A-3413-79F2-4682-FB9BC42EF8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112C71B-EF4D-7798-64F7-CBB7FCD155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Blink!</a:t>
            </a:r>
            <a:br>
              <a:rPr lang="en-GB" dirty="0"/>
            </a:br>
            <a:r>
              <a:rPr lang="en-GB" sz="2000" dirty="0" err="1"/>
              <a:t>Regionale</a:t>
            </a:r>
            <a:r>
              <a:rPr lang="en-GB" sz="2000" dirty="0"/>
              <a:t> </a:t>
            </a:r>
            <a:r>
              <a:rPr lang="en-GB" sz="2000" dirty="0" err="1"/>
              <a:t>loopbaanondersteuning</a:t>
            </a:r>
            <a:r>
              <a:rPr lang="en-GB" sz="2000" dirty="0"/>
              <a:t> Noordoost-Brabant</a:t>
            </a:r>
          </a:p>
        </p:txBody>
      </p:sp>
    </p:spTree>
    <p:extLst>
      <p:ext uri="{BB962C8B-B14F-4D97-AF65-F5344CB8AC3E}">
        <p14:creationId xmlns:p14="http://schemas.microsoft.com/office/powerpoint/2010/main" val="2348315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Wat: Regionaal Loopbaannetwerk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Ontmoeting interne loopbaancoaches (of medewerkers met focus op loopbaanondersteuning).</a:t>
            </a:r>
          </a:p>
          <a:p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Kennis en kunde uitwisselen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Medewerkers bij elkaar laten oriënteren. </a:t>
            </a:r>
          </a:p>
          <a:p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4059474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Oriëntatiemogelijkheden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Iedere deelnemende organisatie opent de deuren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Optie: Gluren bij de </a:t>
            </a:r>
            <a:r>
              <a:rPr lang="nl-NL" b="0" dirty="0" err="1"/>
              <a:t>Buren-dag</a:t>
            </a:r>
            <a:endParaRPr lang="nl-NL" b="0" dirty="0"/>
          </a:p>
          <a:p>
            <a:endParaRPr lang="nl-NL" dirty="0"/>
          </a:p>
          <a:p>
            <a:r>
              <a:rPr lang="nl-NL" dirty="0"/>
              <a:t>Regionale workshops voor medewerkers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Workshops gericht op behoud en zelfregie van medewerkers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Balans werk-privé, duurzame inzetbaarheid, talenten, drijfveren,   goed netwerken</a:t>
            </a:r>
          </a:p>
          <a:p>
            <a:endParaRPr lang="nl-NL" dirty="0"/>
          </a:p>
          <a:p>
            <a:r>
              <a:rPr lang="nl-NL" dirty="0"/>
              <a:t>Transvorm Loopbaan Portal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Medewerker krijgt inzicht in wat hij/zij kan, wil en beweegt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Resultaten kunnen naar wens met de loopbaancoach gedeeld worden</a:t>
            </a:r>
          </a:p>
          <a:p>
            <a:endParaRPr lang="nl-NL" dirty="0"/>
          </a:p>
        </p:txBody>
      </p:sp>
      <p:pic>
        <p:nvPicPr>
          <p:cNvPr id="4" name="Picture 2" descr="Transvorm Loopbaanportal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837" y="6088062"/>
            <a:ext cx="1295538" cy="29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209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6" b="7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4245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gaan we communiceren - 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Het doel van het project Regionale loopbaanondersteuning Noordoost-Brabant is om zorg- en welzijnsprofessionals te behouden voor zorg en welzijn en hen te helpen de regie te nemen in hun ontwikkeling.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We activeren medewerkers </a:t>
            </a:r>
          </a:p>
          <a:p>
            <a:pPr marL="614363" lvl="2" indent="-342900">
              <a:buFont typeface="Arial" panose="020B0604020202020204" pitchFamily="34" charset="0"/>
              <a:buChar char="•"/>
            </a:pPr>
            <a:r>
              <a:rPr lang="nl-NL" b="0" dirty="0"/>
              <a:t>om te praten met leidinggevenden </a:t>
            </a:r>
          </a:p>
          <a:p>
            <a:pPr marL="614363" lvl="2" indent="-342900">
              <a:buFont typeface="Arial" panose="020B0604020202020204" pitchFamily="34" charset="0"/>
              <a:buChar char="•"/>
            </a:pPr>
            <a:r>
              <a:rPr lang="nl-NL" dirty="0"/>
              <a:t>op vraag te richten op coaches</a:t>
            </a:r>
            <a:r>
              <a:rPr lang="nl-NL" b="0" dirty="0"/>
              <a:t> </a:t>
            </a:r>
          </a:p>
          <a:p>
            <a:pPr marL="614363" lvl="2" indent="-342900">
              <a:buFont typeface="Arial" panose="020B0604020202020204" pitchFamily="34" charset="0"/>
              <a:buChar char="•"/>
            </a:pPr>
            <a:r>
              <a:rPr lang="nl-NL" b="0" dirty="0"/>
              <a:t>workshops en spreekuren te bezoeken</a:t>
            </a:r>
          </a:p>
          <a:p>
            <a:endParaRPr lang="nl-NL" b="0" dirty="0"/>
          </a:p>
          <a:p>
            <a:endParaRPr lang="nl-NL" b="0" dirty="0"/>
          </a:p>
          <a:p>
            <a:r>
              <a:rPr lang="nl-NL" b="0" i="1" dirty="0"/>
              <a:t>(</a:t>
            </a:r>
            <a:r>
              <a:rPr lang="nl-NL" b="0" i="1" dirty="0" err="1"/>
              <a:t>Loopbaancoaching</a:t>
            </a:r>
            <a:r>
              <a:rPr lang="nl-NL" b="0" i="1" dirty="0"/>
              <a:t> betekent niet dat een medewerker vertrekt)</a:t>
            </a:r>
          </a:p>
        </p:txBody>
      </p:sp>
    </p:spTree>
    <p:extLst>
      <p:ext uri="{BB962C8B-B14F-4D97-AF65-F5344CB8AC3E}">
        <p14:creationId xmlns:p14="http://schemas.microsoft.com/office/powerpoint/2010/main" val="415530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gaan we communiceren - 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HR-managers en leidinggevenden </a:t>
            </a:r>
          </a:p>
          <a:p>
            <a:r>
              <a:rPr lang="nl-NL" b="0" dirty="0"/>
              <a:t>Een briefing/</a:t>
            </a:r>
            <a:r>
              <a:rPr lang="nl-NL" b="0" dirty="0" err="1"/>
              <a:t>factsheet</a:t>
            </a:r>
            <a:r>
              <a:rPr lang="nl-NL" b="0" dirty="0"/>
              <a:t> over</a:t>
            </a:r>
          </a:p>
          <a:p>
            <a:pPr marL="342900" lvl="0" indent="-342900">
              <a:buFont typeface="Calibri" panose="020F0502020204030204" pitchFamily="34" charset="0"/>
              <a:buChar char="‐"/>
            </a:pPr>
            <a:r>
              <a:rPr lang="nl-NL" b="0" dirty="0"/>
              <a:t>het project, over coaches en hun werkwijze</a:t>
            </a:r>
          </a:p>
          <a:p>
            <a:pPr marL="342900" lvl="0" indent="-342900">
              <a:buFont typeface="Calibri" panose="020F0502020204030204" pitchFamily="34" charset="0"/>
              <a:buChar char="‐"/>
            </a:pPr>
            <a:r>
              <a:rPr lang="nl-NL" b="0" dirty="0"/>
              <a:t>Transvorm Loopbaan Portal *</a:t>
            </a:r>
          </a:p>
          <a:p>
            <a:pPr marL="342900" lvl="0" indent="-342900">
              <a:buFont typeface="Calibri" panose="020F0502020204030204" pitchFamily="34" charset="0"/>
              <a:buChar char="‐"/>
            </a:pPr>
            <a:r>
              <a:rPr lang="nl-NL" b="0" dirty="0"/>
              <a:t>de website met workshops / spreekuur</a:t>
            </a:r>
          </a:p>
          <a:p>
            <a:pPr marL="342900" lvl="0" indent="-342900">
              <a:buFont typeface="Calibri" panose="020F0502020204030204" pitchFamily="34" charset="0"/>
              <a:buChar char="‐"/>
            </a:pPr>
            <a:r>
              <a:rPr lang="nl-NL" b="0" dirty="0"/>
              <a:t>argumenten voor HR-managers om leidinggevende te motiveren</a:t>
            </a:r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nl-NL" b="0" dirty="0"/>
              <a:t>argumenten voor leidinggevenden om medewerker te motiveren</a:t>
            </a:r>
          </a:p>
          <a:p>
            <a:pPr lvl="0"/>
            <a:endParaRPr lang="nl-NL" b="0" dirty="0"/>
          </a:p>
          <a:p>
            <a:endParaRPr lang="nl-NL" b="0" dirty="0"/>
          </a:p>
          <a:p>
            <a:r>
              <a:rPr lang="nl-NL" sz="1400" b="0" i="1" dirty="0"/>
              <a:t>*Bij afname van Kennisdomein 2: Loopbaan van Transvorm</a:t>
            </a:r>
          </a:p>
        </p:txBody>
      </p:sp>
    </p:spTree>
    <p:extLst>
      <p:ext uri="{BB962C8B-B14F-4D97-AF65-F5344CB8AC3E}">
        <p14:creationId xmlns:p14="http://schemas.microsoft.com/office/powerpoint/2010/main" val="2689109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gaan we communiceren - 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medewerkers</a:t>
            </a:r>
          </a:p>
          <a:p>
            <a:pPr marL="342900" indent="-342900">
              <a:buFontTx/>
              <a:buChar char="-"/>
            </a:pPr>
            <a:r>
              <a:rPr lang="nl-NL" b="0" dirty="0"/>
              <a:t>Website </a:t>
            </a:r>
            <a:r>
              <a:rPr lang="nl-NL" b="0" dirty="0">
                <a:hlinkClick r:id="rId2"/>
              </a:rPr>
              <a:t>www.blinkbrabant.nl</a:t>
            </a:r>
            <a:r>
              <a:rPr lang="nl-NL" b="0" dirty="0"/>
              <a:t> met alle mogelijkheden</a:t>
            </a:r>
          </a:p>
          <a:p>
            <a:pPr marL="342900" indent="-342900">
              <a:buFontTx/>
              <a:buChar char="-"/>
            </a:pPr>
            <a:r>
              <a:rPr lang="nl-NL" b="0" dirty="0"/>
              <a:t>Affiche en flyer met slogan, uitleg en link naar de website</a:t>
            </a:r>
          </a:p>
          <a:p>
            <a:pPr marL="342900" indent="-342900">
              <a:buFontTx/>
              <a:buChar char="-"/>
            </a:pPr>
            <a:r>
              <a:rPr lang="nl-NL" b="0" dirty="0"/>
              <a:t>Voorbeeldteksten en afbeeldingen voor het intranet en sociale media</a:t>
            </a:r>
          </a:p>
          <a:p>
            <a:pPr marL="342900" indent="-342900">
              <a:buFontTx/>
              <a:buChar char="-"/>
            </a:pPr>
            <a:r>
              <a:rPr lang="nl-NL" b="0" dirty="0"/>
              <a:t>Transvormloopbaanportal.nl om meer te leren over en aan te melden voor Transvorm Loopbaan Portal*</a:t>
            </a:r>
          </a:p>
          <a:p>
            <a:pPr marL="342900" indent="-342900">
              <a:buFontTx/>
              <a:buChar char="-"/>
            </a:pPr>
            <a:endParaRPr lang="nl-NL" b="0" dirty="0"/>
          </a:p>
          <a:p>
            <a:endParaRPr lang="nl-NL" b="0" dirty="0"/>
          </a:p>
          <a:p>
            <a:r>
              <a:rPr lang="nl-NL" sz="1400" b="0" i="1" dirty="0"/>
              <a:t>*Bij afname van Kennisdomein 2: Loopbaan van Transvorm</a:t>
            </a:r>
          </a:p>
        </p:txBody>
      </p:sp>
    </p:spTree>
    <p:extLst>
      <p:ext uri="{BB962C8B-B14F-4D97-AF65-F5344CB8AC3E}">
        <p14:creationId xmlns:p14="http://schemas.microsoft.com/office/powerpoint/2010/main" val="1004163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betekent het voor onze organisatie?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/>
              <a:t>[Invullen door contactpersoon organisatie]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5522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222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9" b="7825"/>
          <a:stretch/>
        </p:blipFill>
        <p:spPr>
          <a:xfrm>
            <a:off x="-108" y="-312516"/>
            <a:ext cx="12201386" cy="7172786"/>
          </a:xfrm>
        </p:spPr>
      </p:pic>
    </p:spTree>
    <p:extLst>
      <p:ext uri="{BB962C8B-B14F-4D97-AF65-F5344CB8AC3E}">
        <p14:creationId xmlns:p14="http://schemas.microsoft.com/office/powerpoint/2010/main" val="2360550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D4669BB-8A58-D381-358D-4F0AD6B0A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Aanleiding</a:t>
            </a:r>
            <a:r>
              <a:rPr lang="en-GB" dirty="0"/>
              <a:t> project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D11038-4C51-066B-26DA-C874A844D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2800" y="1835999"/>
            <a:ext cx="9453600" cy="275428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Noordoost-Brabant kent een bestuurlijk netwerk op het gebied van arbeidsmarkt (ondersteund door werkgeversorganisatie Transvorm)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Het bestuurlijk netwerk heeft twee projecten geïnitieerd, waaronder regionale loopbaanondersteuning.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12 organisaties uit de regio doen mee aan dit project. </a:t>
            </a:r>
          </a:p>
          <a:p>
            <a:endParaRPr lang="en-GB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495" y="5808870"/>
            <a:ext cx="1543769" cy="5866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9288" y="3878575"/>
            <a:ext cx="1415271" cy="3022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4450" y="4994107"/>
            <a:ext cx="1521484" cy="54164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971" y="3878575"/>
            <a:ext cx="1364588" cy="78626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2484" y="4629498"/>
            <a:ext cx="953669" cy="95366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3441" y="4994107"/>
            <a:ext cx="1675232" cy="36911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3246" y="3878575"/>
            <a:ext cx="1078375" cy="60908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2536" y="4810331"/>
            <a:ext cx="1567900" cy="7839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23246" y="5874721"/>
            <a:ext cx="1880900" cy="410514"/>
          </a:xfrm>
          <a:prstGeom prst="rect">
            <a:avLst/>
          </a:prstGeom>
        </p:spPr>
      </p:pic>
      <p:pic>
        <p:nvPicPr>
          <p:cNvPr id="14" name="Picture 8" descr="Home - Stichting Vughtersted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010" y="5777940"/>
            <a:ext cx="1802621" cy="67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90968" y="3880411"/>
            <a:ext cx="1662742" cy="547178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94128" y="5777940"/>
            <a:ext cx="1793846" cy="57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41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Aanleiding project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Landelijk uitstroomonderzoek: </a:t>
            </a:r>
            <a:r>
              <a:rPr lang="nl-NL" b="0" dirty="0"/>
              <a:t>cijfers Noordoost-Brabant,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15% van de medewerkers die uitstromen verlaat de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4% maakt overstap naar ZZP-schap</a:t>
            </a:r>
          </a:p>
          <a:p>
            <a:endParaRPr lang="nl-NL" dirty="0"/>
          </a:p>
          <a:p>
            <a:r>
              <a:rPr lang="nl-NL" dirty="0"/>
              <a:t>De voornaamste reden </a:t>
            </a:r>
          </a:p>
          <a:p>
            <a:r>
              <a:rPr lang="nl-NL" b="0" dirty="0"/>
              <a:t>Gebrek aan loopbaanmogelijkheden </a:t>
            </a:r>
          </a:p>
          <a:p>
            <a:endParaRPr lang="nl-NL" dirty="0"/>
          </a:p>
          <a:p>
            <a:r>
              <a:rPr lang="nl-NL" dirty="0"/>
              <a:t>Vertrek voorkomen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Betere communicatie en een luisterend oor van direct leidinggevende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Meer ontwikkel- en groeimogelijkheden bieden</a:t>
            </a:r>
          </a:p>
          <a:p>
            <a:endParaRPr lang="nl-NL" dirty="0"/>
          </a:p>
          <a:p>
            <a:r>
              <a:rPr lang="nl-NL" dirty="0"/>
              <a:t>Gezamenlijk krachten bundelen om medewerkers te behouden voor zorg en welzijn </a:t>
            </a:r>
            <a:r>
              <a:rPr lang="nl-NL"/>
              <a:t>in de regio.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130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afbeelding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6" b="7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9802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In Noordoost-Brabant loopbaanondersteuning en activiteiten beschikbaar stellen voor iedere medewerker.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Zo een bijdrage leveren aan het </a:t>
            </a:r>
            <a:r>
              <a:rPr lang="nl-NL" dirty="0"/>
              <a:t>behoud</a:t>
            </a:r>
            <a:r>
              <a:rPr lang="nl-NL" b="0" dirty="0"/>
              <a:t> van zorg- en welzijns-professionals, zodat ze met plezier en gezond te blijven werken.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De medewerkers helpen </a:t>
            </a:r>
            <a:r>
              <a:rPr lang="nl-NL" dirty="0"/>
              <a:t>zelf regie </a:t>
            </a:r>
            <a:r>
              <a:rPr lang="nl-NL" b="0" dirty="0"/>
              <a:t>te nemen in hun ontwikkeling </a:t>
            </a:r>
          </a:p>
          <a:p>
            <a:endParaRPr lang="nl-NL" b="0" dirty="0"/>
          </a:p>
          <a:p>
            <a:r>
              <a:rPr lang="nl-NL" dirty="0"/>
              <a:t>Vertrekpunt</a:t>
            </a:r>
            <a:r>
              <a:rPr lang="nl-NL" b="0" dirty="0"/>
              <a:t> </a:t>
            </a:r>
          </a:p>
          <a:p>
            <a:r>
              <a:rPr lang="nl-NL" b="0" dirty="0"/>
              <a:t>We gebruik middelen die al regionaal of landelijk beschikbaar zijn.</a:t>
            </a:r>
          </a:p>
          <a:p>
            <a:r>
              <a:rPr lang="nl-NL" b="0" dirty="0"/>
              <a:t>Die staan op </a:t>
            </a:r>
            <a:r>
              <a:rPr lang="nl-NL" b="0" dirty="0">
                <a:hlinkClick r:id="rId2"/>
              </a:rPr>
              <a:t>www.blinkbrabant.nl</a:t>
            </a:r>
            <a:r>
              <a:rPr lang="nl-NL" b="0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9672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wie?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Eerst voor medewerkers in het </a:t>
            </a:r>
            <a:r>
              <a:rPr lang="nl-NL" dirty="0"/>
              <a:t>primair proces</a:t>
            </a:r>
            <a:r>
              <a:rPr lang="nl-NL" b="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Op basis van geleerde lessen uitbreiden naar o.a. de ondersteunende functies.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2881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2" b="113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8061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Wie: regionale loopbaanondersteuning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0" dirty="0"/>
              <a:t>Interne loopbaancoaches of medewerkers met focus op loopbaanondersteuning</a:t>
            </a:r>
          </a:p>
          <a:p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33184691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Transvorm Roze">
      <a:dk1>
        <a:srgbClr val="2C4471"/>
      </a:dk1>
      <a:lt1>
        <a:srgbClr val="FBF5EA"/>
      </a:lt1>
      <a:dk2>
        <a:srgbClr val="2C4471"/>
      </a:dk2>
      <a:lt2>
        <a:srgbClr val="FBF5EA"/>
      </a:lt2>
      <a:accent1>
        <a:srgbClr val="E5007A"/>
      </a:accent1>
      <a:accent2>
        <a:srgbClr val="2C4471"/>
      </a:accent2>
      <a:accent3>
        <a:srgbClr val="D59C21"/>
      </a:accent3>
      <a:accent4>
        <a:srgbClr val="93ABD5"/>
      </a:accent4>
      <a:accent5>
        <a:srgbClr val="009C98"/>
      </a:accent5>
      <a:accent6>
        <a:srgbClr val="F4E1B6"/>
      </a:accent6>
      <a:hlink>
        <a:srgbClr val="2C4471"/>
      </a:hlink>
      <a:folHlink>
        <a:srgbClr val="152137"/>
      </a:folHlink>
    </a:clrScheme>
    <a:fontScheme name="Transvor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4BB3C36-11AE-4AF8-B70E-A4B4C21B70DF}" vid="{2DF3489B-FD84-49D0-961F-82412AA42CF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E22DCFADFFA3449D17944668D2E0B6" ma:contentTypeVersion="15" ma:contentTypeDescription="Een nieuw document maken." ma:contentTypeScope="" ma:versionID="db6e6150d9e1b212295324ffdf9c7e4c">
  <xsd:schema xmlns:xsd="http://www.w3.org/2001/XMLSchema" xmlns:xs="http://www.w3.org/2001/XMLSchema" xmlns:p="http://schemas.microsoft.com/office/2006/metadata/properties" xmlns:ns2="725bc3c8-1237-4c16-9d2f-c5dfdb6a173e" xmlns:ns3="c6bea32a-5b2e-4388-82e7-5f6474f07947" targetNamespace="http://schemas.microsoft.com/office/2006/metadata/properties" ma:root="true" ma:fieldsID="8cbbee1afdd032d759ad181af4fed2be" ns2:_="" ns3:_="">
    <xsd:import namespace="725bc3c8-1237-4c16-9d2f-c5dfdb6a173e"/>
    <xsd:import namespace="c6bea32a-5b2e-4388-82e7-5f6474f079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bc3c8-1237-4c16-9d2f-c5dfdb6a17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Afbeeldingtags" ma:readOnly="false" ma:fieldId="{5cf76f15-5ced-4ddc-b409-7134ff3c332f}" ma:taxonomyMulti="true" ma:sspId="8b8354a5-6821-4dfe-ba11-f6e7cfa2ecc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bea32a-5b2e-4388-82e7-5f6474f07947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2b4a39bc-e11f-4df4-87a5-d022294f4157}" ma:internalName="TaxCatchAll" ma:showField="CatchAllData" ma:web="c6bea32a-5b2e-4388-82e7-5f6474f079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bea32a-5b2e-4388-82e7-5f6474f07947" xsi:nil="true"/>
    <lcf76f155ced4ddcb4097134ff3c332f xmlns="725bc3c8-1237-4c16-9d2f-c5dfdb6a173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5AB3AA-5B02-4568-8FC6-3622CE83A0D9}"/>
</file>

<file path=customXml/itemProps2.xml><?xml version="1.0" encoding="utf-8"?>
<ds:datastoreItem xmlns:ds="http://schemas.openxmlformats.org/officeDocument/2006/customXml" ds:itemID="{735E7EAD-9649-4FEC-94BB-853B9E164A8C}">
  <ds:schemaRefs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c6bea32a-5b2e-4388-82e7-5f6474f07947"/>
    <ds:schemaRef ds:uri="725bc3c8-1237-4c16-9d2f-c5dfdb6a173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B9628E7-647D-4AE5-A188-858A90E44560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ce928a8a-c965-46b0-95c5-d1f678a04959}" enabled="1" method="Standard" siteId="{a16d70ff-d222-40ad-9d66-50cc8af1bbe4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176</TotalTime>
  <Words>501</Words>
  <Application>Microsoft Office PowerPoint</Application>
  <PresentationFormat>Breedbeeld</PresentationFormat>
  <Paragraphs>84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Kantoorthema</vt:lpstr>
      <vt:lpstr>Blink! Regionale loopbaanondersteuning Noordoost-Brabant</vt:lpstr>
      <vt:lpstr>PowerPoint-presentatie</vt:lpstr>
      <vt:lpstr>Aanleiding project</vt:lpstr>
      <vt:lpstr>Aanleiding project</vt:lpstr>
      <vt:lpstr>PowerPoint-presentatie</vt:lpstr>
      <vt:lpstr>Doel</vt:lpstr>
      <vt:lpstr>Voor wie?</vt:lpstr>
      <vt:lpstr>PowerPoint-presentatie</vt:lpstr>
      <vt:lpstr>Wie: regionale loopbaanondersteuning </vt:lpstr>
      <vt:lpstr>Wat: Regionaal Loopbaannetwerk </vt:lpstr>
      <vt:lpstr>Wat</vt:lpstr>
      <vt:lpstr>PowerPoint-presentatie</vt:lpstr>
      <vt:lpstr>Hoe gaan we communiceren - inhoud</vt:lpstr>
      <vt:lpstr>Hoe gaan we communiceren - middelen</vt:lpstr>
      <vt:lpstr>Hoe gaan we communiceren - middelen</vt:lpstr>
      <vt:lpstr>Wat betekent het voor onze organisatie?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Regionale loopbaanondersteuning Noordoost-Brabant</dc:title>
  <dc:creator>Hein Eberson | Transvorm</dc:creator>
  <cp:lastModifiedBy>Hein Eberson</cp:lastModifiedBy>
  <cp:revision>22</cp:revision>
  <dcterms:created xsi:type="dcterms:W3CDTF">2023-04-06T13:29:51Z</dcterms:created>
  <dcterms:modified xsi:type="dcterms:W3CDTF">2025-11-12T13:29:03Z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CatchAll">
    <vt:lpwstr/>
  </property>
  <property fmtid="{D5CDD505-2E9C-101B-9397-08002B2CF9AE}" pid="3" name="lcf76f155ced4ddcb4097134ff3c332f">
    <vt:lpwstr/>
  </property>
  <property fmtid="{D5CDD505-2E9C-101B-9397-08002B2CF9AE}" pid="4" name="ContentTypeId">
    <vt:lpwstr>0x010100E3E22DCFADFFA3449D17944668D2E0B6</vt:lpwstr>
  </property>
  <property fmtid="{D5CDD505-2E9C-101B-9397-08002B2CF9AE}" pid="5" name="Order">
    <vt:r8>952800</vt:r8>
  </property>
  <property fmtid="{D5CDD505-2E9C-101B-9397-08002B2CF9AE}" pid="6" name="MediaServiceImageTags">
    <vt:lpwstr/>
  </property>
</Properties>
</file>